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355" r:id="rId3"/>
    <p:sldId id="350" r:id="rId4"/>
    <p:sldId id="353" r:id="rId5"/>
    <p:sldId id="354" r:id="rId6"/>
    <p:sldId id="348" r:id="rId7"/>
    <p:sldId id="349" r:id="rId8"/>
    <p:sldId id="365" r:id="rId9"/>
    <p:sldId id="273" r:id="rId10"/>
    <p:sldId id="275" r:id="rId11"/>
    <p:sldId id="276" r:id="rId12"/>
    <p:sldId id="277" r:id="rId13"/>
    <p:sldId id="314" r:id="rId14"/>
    <p:sldId id="299" r:id="rId15"/>
    <p:sldId id="304" r:id="rId16"/>
    <p:sldId id="305" r:id="rId17"/>
    <p:sldId id="329" r:id="rId18"/>
    <p:sldId id="332" r:id="rId19"/>
    <p:sldId id="306" r:id="rId20"/>
    <p:sldId id="318" r:id="rId21"/>
    <p:sldId id="319" r:id="rId22"/>
    <p:sldId id="324" r:id="rId23"/>
    <p:sldId id="322" r:id="rId24"/>
    <p:sldId id="334" r:id="rId25"/>
    <p:sldId id="351" r:id="rId26"/>
    <p:sldId id="352" r:id="rId27"/>
    <p:sldId id="345" r:id="rId28"/>
    <p:sldId id="359" r:id="rId29"/>
    <p:sldId id="360" r:id="rId30"/>
    <p:sldId id="357" r:id="rId31"/>
    <p:sldId id="362" r:id="rId32"/>
    <p:sldId id="364" r:id="rId33"/>
    <p:sldId id="363" r:id="rId34"/>
    <p:sldId id="356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5584"/>
    <a:srgbClr val="AFA1B8"/>
    <a:srgbClr val="D78C43"/>
    <a:srgbClr val="B28C4B"/>
    <a:srgbClr val="0D0D0D"/>
    <a:srgbClr val="0C850C"/>
    <a:srgbClr val="8906F7"/>
    <a:srgbClr val="689141"/>
    <a:srgbClr val="23282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8" autoAdjust="0"/>
    <p:restoredTop sz="94660"/>
  </p:normalViewPr>
  <p:slideViewPr>
    <p:cSldViewPr snapToGrid="0">
      <p:cViewPr varScale="1">
        <p:scale>
          <a:sx n="82" d="100"/>
          <a:sy n="82" d="100"/>
        </p:scale>
        <p:origin x="71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0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91D80-EC1B-F4B6-9108-B752D93F22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D5BF7C-C520-D9C8-FB69-E345397039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9D46CD-6F7B-B821-46A2-7C5CB3C6C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27DCC-4E68-4E69-AC3E-388608F64526}" type="datetimeFigureOut">
              <a:rPr lang="en-GB" smtClean="0"/>
              <a:t>13/11/2023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D4F251-FF24-A863-1ACD-CFADF8307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0E85FE-483E-D92A-F095-F438DD77E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6858-CA98-426C-A66D-CF47DD90025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5387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BF931-3891-A498-16DE-CB2321502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DB320C-5E8A-ACE2-DCF9-FE7638025B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947C1-DC64-CD2B-BA98-88AC13B09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27DCC-4E68-4E69-AC3E-388608F64526}" type="datetimeFigureOut">
              <a:rPr lang="en-GB" smtClean="0"/>
              <a:t>13/11/2023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871C5-B714-FD05-40F2-2B4600046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AA609-593E-9BD4-7E5F-6B2E8B32A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6858-CA98-426C-A66D-CF47DD90025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7716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FC3569-8C4F-E482-7867-3C654C1146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0676EC-6040-E2B4-CF0D-C4319688A0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687C0-102E-F2A8-3075-A1ADDF6C1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27DCC-4E68-4E69-AC3E-388608F64526}" type="datetimeFigureOut">
              <a:rPr lang="en-GB" smtClean="0"/>
              <a:t>13/11/2023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741487-ABB3-EEA1-E63D-FE06798B6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0D10F-8AC3-FB28-3B25-E98ACC3FB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6858-CA98-426C-A66D-CF47DD90025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6826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55A01-3CE5-4D7F-4F20-6E7106A6C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7D8D4-9C67-24C2-0AA7-CED59FDA9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8ED960-6A80-725F-F305-909E6AC83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27DCC-4E68-4E69-AC3E-388608F64526}" type="datetimeFigureOut">
              <a:rPr lang="en-GB" smtClean="0"/>
              <a:t>13/11/2023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D2B38-7A9A-9942-0EF2-0833CF5DF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CF9D1-5A34-FD3E-B3BE-5F9A01F8E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6858-CA98-426C-A66D-CF47DD90025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7397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7E153-C23F-73E6-B6F8-93EB39BEA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3AAA93-726E-304F-AF39-C3F909AB3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527DEC-7379-1E94-D159-EA8D14D48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27DCC-4E68-4E69-AC3E-388608F64526}" type="datetimeFigureOut">
              <a:rPr lang="en-GB" smtClean="0"/>
              <a:t>13/11/2023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E7A4E4-4B65-154A-21DD-9D73ABFED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CFD70-7B62-42EF-83AD-3D03BA41B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6858-CA98-426C-A66D-CF47DD90025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9277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9760C-36A9-9A17-00C8-3191963D5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05320-C59C-C35D-9946-B79A2BB928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9AF4BB-2116-238C-E46C-C6A4015A59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A106ED-BBA5-F65C-00CA-C97F746FB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27DCC-4E68-4E69-AC3E-388608F64526}" type="datetimeFigureOut">
              <a:rPr lang="en-GB" smtClean="0"/>
              <a:t>13/11/2023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AF8CFC-2D21-C856-4F81-9CB871F74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CAD242-A6C1-BAA4-4508-3579937CF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6858-CA98-426C-A66D-CF47DD90025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1057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052BC-915E-D345-75FD-1C0E98295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655412-C5B2-89FD-735B-EC9E48D296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6E90EE-3D97-D23D-07AE-AE5AF45F73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4834E2-5B57-BC52-8605-A4B234BC0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CF08DA-8595-8AC7-8BC1-25E07D06A5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EAEA76-B74C-1A3F-21DF-8F0ABF318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27DCC-4E68-4E69-AC3E-388608F64526}" type="datetimeFigureOut">
              <a:rPr lang="en-GB" smtClean="0"/>
              <a:t>13/11/2023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25DD5E-F622-9147-C7C1-2B6497CCC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FEEA15-3CB2-4704-5E03-13D90F5EA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6858-CA98-426C-A66D-CF47DD90025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336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273CD-B165-43ED-90C2-B44D70E46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DDFA2B-583A-2724-DB53-D9EC8D822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27DCC-4E68-4E69-AC3E-388608F64526}" type="datetimeFigureOut">
              <a:rPr lang="en-GB" smtClean="0"/>
              <a:t>13/11/2023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CF161B-268E-99BA-FEE3-864B3C82C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4D942C-EC6E-4E59-8D03-5AB7BE9C0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6858-CA98-426C-A66D-CF47DD90025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1473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E502DF-FBE9-FFFA-E809-B37B66E29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27DCC-4E68-4E69-AC3E-388608F64526}" type="datetimeFigureOut">
              <a:rPr lang="en-GB" smtClean="0"/>
              <a:t>13/11/2023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9E5DA8-A902-AC0F-4892-3CF66E230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38B00-0622-C242-1E70-1F48B1EE8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6858-CA98-426C-A66D-CF47DD90025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026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FA3BE-C7D2-0059-CC12-BDD264336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380F9-D2D6-32BD-AAB6-DCF797C5C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2506B-312E-EFED-CC60-CBD066632A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D737AD-84C8-D5DC-838F-2173075C4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27DCC-4E68-4E69-AC3E-388608F64526}" type="datetimeFigureOut">
              <a:rPr lang="en-GB" smtClean="0"/>
              <a:t>13/11/2023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F62073-89EE-A677-E02A-5170E90AD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529F7D-C915-046C-E0DC-FA6B18298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6858-CA98-426C-A66D-CF47DD90025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5957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BC30A-865A-879C-311E-69AE8F3BC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71178C-4CB3-73D3-AECA-C596970980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311C0F-B430-EB44-09D6-2C50491F7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F9BA97-D9C5-F896-9946-58A94DE03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27DCC-4E68-4E69-AC3E-388608F64526}" type="datetimeFigureOut">
              <a:rPr lang="en-GB" smtClean="0"/>
              <a:t>13/11/2023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DEAF0A-99AF-7A1C-8E31-D5A994F14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62BC5D-388A-EC74-D462-D55CFF863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6858-CA98-426C-A66D-CF47DD90025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2016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EF231C-3C43-46FA-B08B-8FD1F77E5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ED1842-BC88-85E2-22EB-7B4F9CD0E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E8204F-22E3-A2D6-344C-762811DA16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27DCC-4E68-4E69-AC3E-388608F64526}" type="datetimeFigureOut">
              <a:rPr lang="en-GB" smtClean="0"/>
              <a:t>13/11/2023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F01A1-03B8-4BFA-068E-61BF3D6659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512346-1618-1A99-0FB3-0125DCA09B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86858-CA98-426C-A66D-CF47DD90025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3251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8B39E-E535-E52B-C484-4BD919734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498" y="382555"/>
            <a:ext cx="11187404" cy="6186196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Detecting molecular hydrogen line in Milky Way using Ptarmigan Triffid Military Phased </a:t>
            </a:r>
            <a:r>
              <a:rPr lang="en-US" sz="4800" dirty="0" err="1">
                <a:solidFill>
                  <a:schemeClr val="bg1"/>
                </a:solidFill>
              </a:rPr>
              <a:t>Bipole</a:t>
            </a:r>
            <a:r>
              <a:rPr lang="en-US" sz="4800" dirty="0">
                <a:solidFill>
                  <a:schemeClr val="bg1"/>
                </a:solidFill>
              </a:rPr>
              <a:t> Array Aerial</a:t>
            </a:r>
            <a:br>
              <a:rPr lang="en-US" sz="4800" dirty="0">
                <a:solidFill>
                  <a:schemeClr val="bg1"/>
                </a:solidFill>
              </a:rPr>
            </a:b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Dr Andrew Thornett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M6THO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www.astronomy.me.uk</a:t>
            </a:r>
            <a:br>
              <a:rPr lang="en-US" sz="4800" dirty="0">
                <a:solidFill>
                  <a:schemeClr val="bg1"/>
                </a:solidFill>
              </a:rPr>
            </a:b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Talk for BAA RAG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13/11/2023</a:t>
            </a:r>
            <a:endParaRPr lang="en-GB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216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CE87CB-F97C-3DF7-4DDF-4C04E5AD15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D469EE3-7B3F-24F9-7F49-B0DC90A5D69F}"/>
              </a:ext>
            </a:extLst>
          </p:cNvPr>
          <p:cNvSpPr/>
          <p:nvPr/>
        </p:nvSpPr>
        <p:spPr>
          <a:xfrm>
            <a:off x="8317149" y="889843"/>
            <a:ext cx="3690026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Out 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 the patio with the Scope in a Box with phased array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5791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3C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B6C0B5-D6BD-88BB-5EA2-8A656705C0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7"/>
          <a:stretch/>
        </p:blipFill>
        <p:spPr>
          <a:xfrm>
            <a:off x="165371" y="466927"/>
            <a:ext cx="9144000" cy="592414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172CD65-7676-D14F-ACCD-9E49122EF275}"/>
              </a:ext>
            </a:extLst>
          </p:cNvPr>
          <p:cNvSpPr/>
          <p:nvPr/>
        </p:nvSpPr>
        <p:spPr>
          <a:xfrm>
            <a:off x="8715983" y="2393403"/>
            <a:ext cx="298240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Raw Data on SDR#</a:t>
            </a:r>
          </a:p>
        </p:txBody>
      </p:sp>
    </p:spTree>
    <p:extLst>
      <p:ext uri="{BB962C8B-B14F-4D97-AF65-F5344CB8AC3E}">
        <p14:creationId xmlns:p14="http://schemas.microsoft.com/office/powerpoint/2010/main" val="3630292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5ADC76-F83C-3F80-1A8E-C9E8CE1FB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630" y="2286000"/>
            <a:ext cx="6096000" cy="457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034EDB-1BCB-8E78-B9A3-CF15BD857D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5" r="34016"/>
          <a:stretch/>
        </p:blipFill>
        <p:spPr>
          <a:xfrm>
            <a:off x="0" y="194553"/>
            <a:ext cx="6096000" cy="493871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0B94E32-33D3-1B10-CC01-B0556F8D497E}"/>
              </a:ext>
            </a:extLst>
          </p:cNvPr>
          <p:cNvSpPr/>
          <p:nvPr/>
        </p:nvSpPr>
        <p:spPr>
          <a:xfrm>
            <a:off x="732928" y="525692"/>
            <a:ext cx="107261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Success! Detected galactic hydrogen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420B8E-943D-7B80-EA7A-75A1FE3A683D}"/>
              </a:ext>
            </a:extLst>
          </p:cNvPr>
          <p:cNvSpPr/>
          <p:nvPr/>
        </p:nvSpPr>
        <p:spPr>
          <a:xfrm>
            <a:off x="370074" y="5508585"/>
            <a:ext cx="57259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Cygnus   Cassiopeia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6ECA047-7648-3C00-2C72-15E23E93C6D8}"/>
              </a:ext>
            </a:extLst>
          </p:cNvPr>
          <p:cNvCxnSpPr/>
          <p:nvPr/>
        </p:nvCxnSpPr>
        <p:spPr>
          <a:xfrm flipV="1">
            <a:off x="1595336" y="4766553"/>
            <a:ext cx="194553" cy="865762"/>
          </a:xfrm>
          <a:prstGeom prst="straightConnector1">
            <a:avLst/>
          </a:prstGeom>
          <a:ln w="603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49764CD-91E3-4045-39F9-83B29F1A07DB}"/>
              </a:ext>
            </a:extLst>
          </p:cNvPr>
          <p:cNvCxnSpPr>
            <a:cxnSpLocks/>
          </p:cNvCxnSpPr>
          <p:nvPr/>
        </p:nvCxnSpPr>
        <p:spPr>
          <a:xfrm flipV="1">
            <a:off x="6096000" y="4913434"/>
            <a:ext cx="1225262" cy="865762"/>
          </a:xfrm>
          <a:prstGeom prst="straightConnector1">
            <a:avLst/>
          </a:prstGeom>
          <a:ln w="603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B195DD14-C7C8-72A7-35FF-E2E386F104D6}"/>
              </a:ext>
            </a:extLst>
          </p:cNvPr>
          <p:cNvSpPr/>
          <p:nvPr/>
        </p:nvSpPr>
        <p:spPr>
          <a:xfrm>
            <a:off x="2480553" y="3521412"/>
            <a:ext cx="1653702" cy="132296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81DC25A-7335-12AE-32EE-C55EB9C8C7B3}"/>
              </a:ext>
            </a:extLst>
          </p:cNvPr>
          <p:cNvSpPr/>
          <p:nvPr/>
        </p:nvSpPr>
        <p:spPr>
          <a:xfrm>
            <a:off x="8239329" y="3521413"/>
            <a:ext cx="1582366" cy="124514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11986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5ADC76-F83C-3F80-1A8E-C9E8CE1FBC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41" b="14262"/>
          <a:stretch/>
        </p:blipFill>
        <p:spPr>
          <a:xfrm>
            <a:off x="5509208" y="3969161"/>
            <a:ext cx="6096000" cy="266537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195DD14-C7C8-72A7-35FF-E2E386F104D6}"/>
              </a:ext>
            </a:extLst>
          </p:cNvPr>
          <p:cNvSpPr/>
          <p:nvPr/>
        </p:nvSpPr>
        <p:spPr>
          <a:xfrm>
            <a:off x="2480553" y="3521412"/>
            <a:ext cx="1653702" cy="132296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81DC25A-7335-12AE-32EE-C55EB9C8C7B3}"/>
              </a:ext>
            </a:extLst>
          </p:cNvPr>
          <p:cNvSpPr/>
          <p:nvPr/>
        </p:nvSpPr>
        <p:spPr>
          <a:xfrm>
            <a:off x="8239329" y="3521413"/>
            <a:ext cx="1582366" cy="124514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E34127-4F18-A584-DB98-20A04E6C5D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5" t="29482" r="30160" b="13971"/>
          <a:stretch/>
        </p:blipFill>
        <p:spPr>
          <a:xfrm>
            <a:off x="586792" y="223460"/>
            <a:ext cx="4776280" cy="64110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0B94E32-33D3-1B10-CC01-B0556F8D497E}"/>
              </a:ext>
            </a:extLst>
          </p:cNvPr>
          <p:cNvSpPr/>
          <p:nvPr/>
        </p:nvSpPr>
        <p:spPr>
          <a:xfrm>
            <a:off x="5155660" y="318382"/>
            <a:ext cx="696500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Note this shows hydrogen at expected 1420MHz frequency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B5AC539-D417-FB78-BF0C-657421BEEFA4}"/>
              </a:ext>
            </a:extLst>
          </p:cNvPr>
          <p:cNvSpPr/>
          <p:nvPr/>
        </p:nvSpPr>
        <p:spPr>
          <a:xfrm>
            <a:off x="314417" y="5904689"/>
            <a:ext cx="5048655" cy="82477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5169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D0B9800-C060-5FBE-63C0-4B4D53180A3C}"/>
              </a:ext>
            </a:extLst>
          </p:cNvPr>
          <p:cNvSpPr/>
          <p:nvPr/>
        </p:nvSpPr>
        <p:spPr>
          <a:xfrm>
            <a:off x="946333" y="889843"/>
            <a:ext cx="10299333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Calibration of Scope in a Box in SDR# Software with IF Average plug in</a:t>
            </a:r>
          </a:p>
          <a:p>
            <a:pPr algn="ctr"/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This does similar job to flats and darks in astrophotography</a:t>
            </a:r>
          </a:p>
        </p:txBody>
      </p:sp>
    </p:spTree>
    <p:extLst>
      <p:ext uri="{BB962C8B-B14F-4D97-AF65-F5344CB8AC3E}">
        <p14:creationId xmlns:p14="http://schemas.microsoft.com/office/powerpoint/2010/main" val="10831913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4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553AC2-902C-9518-EDF1-A0310FF548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129" y="0"/>
            <a:ext cx="803787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313286-E573-AD05-0C9F-7DF5E3F95F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1" t="43061" r="26084" b="24882"/>
          <a:stretch/>
        </p:blipFill>
        <p:spPr>
          <a:xfrm>
            <a:off x="0" y="1332688"/>
            <a:ext cx="5032639" cy="55253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E307ACE-2497-F7A0-B477-E7D13C589A11}"/>
              </a:ext>
            </a:extLst>
          </p:cNvPr>
          <p:cNvSpPr/>
          <p:nvPr/>
        </p:nvSpPr>
        <p:spPr>
          <a:xfrm>
            <a:off x="914749" y="204679"/>
            <a:ext cx="101874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50 ohm load used in place of aerial</a:t>
            </a:r>
            <a:endParaRPr lang="en-GB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2491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406C55-25A7-F725-3738-CE39EE3FBD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70" y="0"/>
            <a:ext cx="1063426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FAFD4FB-5A74-B900-63EA-6FCBD7027113}"/>
              </a:ext>
            </a:extLst>
          </p:cNvPr>
          <p:cNvSpPr/>
          <p:nvPr/>
        </p:nvSpPr>
        <p:spPr>
          <a:xfrm>
            <a:off x="1282387" y="5103674"/>
            <a:ext cx="803671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Correct image (left) vs uncorrected image (right)</a:t>
            </a:r>
          </a:p>
        </p:txBody>
      </p:sp>
    </p:spTree>
    <p:extLst>
      <p:ext uri="{BB962C8B-B14F-4D97-AF65-F5344CB8AC3E}">
        <p14:creationId xmlns:p14="http://schemas.microsoft.com/office/powerpoint/2010/main" val="1143053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D37473-A270-DB38-BB6F-C23F5BD6B5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4" t="3129" r="4184" b="10476"/>
          <a:stretch/>
        </p:blipFill>
        <p:spPr>
          <a:xfrm>
            <a:off x="1492897" y="1708160"/>
            <a:ext cx="9206206" cy="485543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97E51C-265B-AC0A-89A1-38188983E3BA}"/>
              </a:ext>
            </a:extLst>
          </p:cNvPr>
          <p:cNvSpPr/>
          <p:nvPr/>
        </p:nvSpPr>
        <p:spPr>
          <a:xfrm>
            <a:off x="503793" y="294408"/>
            <a:ext cx="1118441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Note on calibration = I seem to get better calibration by pointing away from Milky Way than 50 Ohm dummy load</a:t>
            </a:r>
          </a:p>
        </p:txBody>
      </p:sp>
    </p:spTree>
    <p:extLst>
      <p:ext uri="{BB962C8B-B14F-4D97-AF65-F5344CB8AC3E}">
        <p14:creationId xmlns:p14="http://schemas.microsoft.com/office/powerpoint/2010/main" val="373494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687C4C-A41D-922A-4D1D-35B976C59A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029" y="3038280"/>
            <a:ext cx="6064898" cy="36389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8663425-ABD5-D9AE-3EFC-1438354184B7}"/>
              </a:ext>
            </a:extLst>
          </p:cNvPr>
          <p:cNvSpPr/>
          <p:nvPr/>
        </p:nvSpPr>
        <p:spPr>
          <a:xfrm>
            <a:off x="6163497" y="732367"/>
            <a:ext cx="573396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From </a:t>
            </a:r>
            <a:r>
              <a:rPr lang="en-US" sz="5400" b="1" i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SteveBz</a:t>
            </a:r>
            <a:r>
              <a:rPr lang="en-US" sz="5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from Stargazers Lounge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AC33C2-AFED-1A5D-D415-27618F7738C3}"/>
              </a:ext>
            </a:extLst>
          </p:cNvPr>
          <p:cNvSpPr/>
          <p:nvPr/>
        </p:nvSpPr>
        <p:spPr>
          <a:xfrm>
            <a:off x="129073" y="3811012"/>
            <a:ext cx="5825802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Shows profound effect of turning off electronics on noise on plot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C40238-AE16-37F8-EC88-0A7C9C64F1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80" t="14526" r="49446" b="11280"/>
          <a:stretch/>
        </p:blipFill>
        <p:spPr>
          <a:xfrm>
            <a:off x="129073" y="180781"/>
            <a:ext cx="6017172" cy="341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064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D0B9800-C060-5FBE-63C0-4B4D53180A3C}"/>
              </a:ext>
            </a:extLst>
          </p:cNvPr>
          <p:cNvSpPr/>
          <p:nvPr/>
        </p:nvSpPr>
        <p:spPr>
          <a:xfrm>
            <a:off x="111968" y="418932"/>
            <a:ext cx="11812556" cy="572464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ezRA software for collecting and processing data and mapping it over </a:t>
            </a:r>
            <a:r>
              <a:rPr lang="en-US" sz="5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known background of radio sources in Milky Way</a:t>
            </a:r>
          </a:p>
          <a:p>
            <a:pPr algn="ctr"/>
            <a:endParaRPr lang="en-US" sz="54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n-US" sz="48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(Has own collection </a:t>
            </a:r>
            <a:r>
              <a:rPr lang="en-US" sz="48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program, alternative= SDR# IFAverage Plug-In to collect data</a:t>
            </a:r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8678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8B39E-E535-E52B-C484-4BD919734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498" y="382555"/>
            <a:ext cx="11187404" cy="6186196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Today’s talk is about setting up the 1420MHz radio telescope</a:t>
            </a:r>
            <a:br>
              <a:rPr lang="en-US" sz="4800" dirty="0">
                <a:solidFill>
                  <a:schemeClr val="bg1"/>
                </a:solidFill>
              </a:rPr>
            </a:b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In January I will be giving longer talk on the results and other work at Lichfield Radio Observatory (LRO)</a:t>
            </a:r>
          </a:p>
        </p:txBody>
      </p:sp>
    </p:spTree>
    <p:extLst>
      <p:ext uri="{BB962C8B-B14F-4D97-AF65-F5344CB8AC3E}">
        <p14:creationId xmlns:p14="http://schemas.microsoft.com/office/powerpoint/2010/main" val="14323267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85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A76F54B-5409-8D74-387E-C5334B2E32D4}"/>
              </a:ext>
            </a:extLst>
          </p:cNvPr>
          <p:cNvSpPr/>
          <p:nvPr/>
        </p:nvSpPr>
        <p:spPr>
          <a:xfrm>
            <a:off x="8779112" y="1015806"/>
            <a:ext cx="3210129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</a:t>
            </a:r>
            <a:r>
              <a:rPr lang="en-US" sz="5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day drift scan of Zenith Oct 2023 from Lichfield, UK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C9B7D7-3470-C868-EDEE-BB353CC686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18" t="7076" r="18036" b="5306"/>
          <a:stretch/>
        </p:blipFill>
        <p:spPr>
          <a:xfrm>
            <a:off x="438538" y="550506"/>
            <a:ext cx="8052320" cy="600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894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533BDF-4FAF-908B-2EBD-B394B03527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24" t="6258" r="14974" b="6667"/>
          <a:stretch/>
        </p:blipFill>
        <p:spPr>
          <a:xfrm>
            <a:off x="363893" y="156359"/>
            <a:ext cx="9367935" cy="654528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E92890-9CAD-CD1E-BAAA-68E67C4A69DB}"/>
              </a:ext>
            </a:extLst>
          </p:cNvPr>
          <p:cNvSpPr/>
          <p:nvPr/>
        </p:nvSpPr>
        <p:spPr>
          <a:xfrm>
            <a:off x="9056915" y="1720839"/>
            <a:ext cx="3135085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Radio Spectra</a:t>
            </a:r>
          </a:p>
          <a:p>
            <a:pPr algn="ctr"/>
            <a:r>
              <a:rPr lang="en-US" sz="5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By longitude</a:t>
            </a:r>
            <a:endParaRPr lang="en-US" sz="54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90810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3D92FB-1166-BCFF-DCC0-17A927B42F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77" t="5714" r="22168" b="5306"/>
          <a:stretch/>
        </p:blipFill>
        <p:spPr>
          <a:xfrm>
            <a:off x="121298" y="718457"/>
            <a:ext cx="6520388" cy="59062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3371E3-F4B4-CE97-8ABE-908EC03F78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17" t="5987" r="21709" b="6122"/>
          <a:stretch/>
        </p:blipFill>
        <p:spPr>
          <a:xfrm>
            <a:off x="6865288" y="0"/>
            <a:ext cx="5205414" cy="458133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035AA37-0F07-EC1E-6107-2F20856ADFAC}"/>
              </a:ext>
            </a:extLst>
          </p:cNvPr>
          <p:cNvSpPr/>
          <p:nvPr/>
        </p:nvSpPr>
        <p:spPr>
          <a:xfrm>
            <a:off x="7407723" y="5197352"/>
            <a:ext cx="39453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Doppler Shift</a:t>
            </a:r>
          </a:p>
        </p:txBody>
      </p:sp>
    </p:spTree>
    <p:extLst>
      <p:ext uri="{BB962C8B-B14F-4D97-AF65-F5344CB8AC3E}">
        <p14:creationId xmlns:p14="http://schemas.microsoft.com/office/powerpoint/2010/main" val="5900383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217BDE-950A-5B3D-6E76-91E86832E6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20" t="6258" r="17117" b="5714"/>
          <a:stretch/>
        </p:blipFill>
        <p:spPr>
          <a:xfrm>
            <a:off x="306355" y="90408"/>
            <a:ext cx="5543939" cy="41805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534546D-776F-3314-4BD0-C0737C12F7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80" t="5987" r="17959" b="5578"/>
          <a:stretch/>
        </p:blipFill>
        <p:spPr>
          <a:xfrm>
            <a:off x="6157242" y="2313992"/>
            <a:ext cx="5879247" cy="454400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3FFD9D1-A6AE-93B6-CCDB-3E3B1C8D2827}"/>
              </a:ext>
            </a:extLst>
          </p:cNvPr>
          <p:cNvSpPr/>
          <p:nvPr/>
        </p:nvSpPr>
        <p:spPr>
          <a:xfrm>
            <a:off x="1263953" y="4945424"/>
            <a:ext cx="40284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Velocity Plots</a:t>
            </a:r>
          </a:p>
        </p:txBody>
      </p:sp>
    </p:spTree>
    <p:extLst>
      <p:ext uri="{BB962C8B-B14F-4D97-AF65-F5344CB8AC3E}">
        <p14:creationId xmlns:p14="http://schemas.microsoft.com/office/powerpoint/2010/main" val="40158412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947837-8A90-B6CD-E2B9-B332DDC08C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80" t="4321" r="77653" b="91330"/>
          <a:stretch/>
        </p:blipFill>
        <p:spPr>
          <a:xfrm>
            <a:off x="1706290" y="29183"/>
            <a:ext cx="9390984" cy="7306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9F8380-A6D9-BBBB-081D-3E575278A4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07" t="13791" r="60281" b="10974"/>
          <a:stretch/>
        </p:blipFill>
        <p:spPr>
          <a:xfrm>
            <a:off x="6686154" y="860599"/>
            <a:ext cx="5414855" cy="57931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2B60FC-DCF4-536C-1212-E254473CF2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53" t="17983" r="62270" b="16120"/>
          <a:stretch/>
        </p:blipFill>
        <p:spPr>
          <a:xfrm>
            <a:off x="920611" y="3028559"/>
            <a:ext cx="5175389" cy="372680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2DD8C6-61A1-7DBA-92A4-586C9672CB13}"/>
              </a:ext>
            </a:extLst>
          </p:cNvPr>
          <p:cNvSpPr/>
          <p:nvPr/>
        </p:nvSpPr>
        <p:spPr>
          <a:xfrm>
            <a:off x="0" y="368591"/>
            <a:ext cx="6935821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My results (left) = good match for simulated results (right)</a:t>
            </a:r>
          </a:p>
        </p:txBody>
      </p:sp>
    </p:spTree>
    <p:extLst>
      <p:ext uri="{BB962C8B-B14F-4D97-AF65-F5344CB8AC3E}">
        <p14:creationId xmlns:p14="http://schemas.microsoft.com/office/powerpoint/2010/main" val="22515743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278D4E-6775-29DA-CD7C-ED1391D46D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4"/>
          <a:stretch/>
        </p:blipFill>
        <p:spPr>
          <a:xfrm>
            <a:off x="167951" y="2690483"/>
            <a:ext cx="12024050" cy="397031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9AD0CD-69D3-BA66-E313-EB0FC729825A}"/>
              </a:ext>
            </a:extLst>
          </p:cNvPr>
          <p:cNvSpPr/>
          <p:nvPr/>
        </p:nvSpPr>
        <p:spPr>
          <a:xfrm>
            <a:off x="5590954" y="260944"/>
            <a:ext cx="57644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Beamwidth of array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42C3C8-FC8B-84C7-341B-36AF06399007}"/>
              </a:ext>
            </a:extLst>
          </p:cNvPr>
          <p:cNvSpPr txBox="1"/>
          <p:nvPr/>
        </p:nvSpPr>
        <p:spPr>
          <a:xfrm>
            <a:off x="1651518" y="722609"/>
            <a:ext cx="970383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Half power on my initial data is -3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dB.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Ted Cline SARA calculates ca. 15 degree Half Power Beamwidth (HPBW).</a:t>
            </a: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Parabolic Dish Half Power Beamwidth</a:t>
            </a: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HPBW = 70 * wavelength / diameter</a:t>
            </a: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which is the same as</a:t>
            </a: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diameter = 70 * wavelength / HPBW</a:t>
            </a: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= 70 degrees * 0.21 meters / 17 degrees</a:t>
            </a: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= 0.86 meters</a:t>
            </a:r>
          </a:p>
          <a:p>
            <a:endParaRPr lang="en-GB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So, if we believe my antenna radiation pattern image,</a:t>
            </a: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Then array approx. = 0.86 meter diameter dish</a:t>
            </a:r>
          </a:p>
          <a:p>
            <a:r>
              <a:rPr lang="en-GB" dirty="0">
                <a:latin typeface="Calibri" panose="020F0502020204030204" pitchFamily="34" charset="0"/>
              </a:rPr>
              <a:t>(i.e. My initial ezRA (ezCon) plots match physical size array=86 x 86cm)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26184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1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C61B5E-5BBE-2E09-B996-ACB68FED6D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0" t="12788" b="17014"/>
          <a:stretch/>
        </p:blipFill>
        <p:spPr>
          <a:xfrm>
            <a:off x="5141167" y="0"/>
            <a:ext cx="7050832" cy="68866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F4C528A-0E97-49F1-D331-C182F2473130}"/>
              </a:ext>
            </a:extLst>
          </p:cNvPr>
          <p:cNvSpPr/>
          <p:nvPr/>
        </p:nvSpPr>
        <p:spPr>
          <a:xfrm>
            <a:off x="7456232" y="3851360"/>
            <a:ext cx="4572000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Mounting telescope so that altitude can be varied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499B02-4728-403B-488A-B6C8DE1CD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7"/>
            <a:ext cx="5141167" cy="685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4101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8C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530159-254E-488C-47BD-998C43DBCA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83" r="5515" b="1769"/>
          <a:stretch/>
        </p:blipFill>
        <p:spPr>
          <a:xfrm>
            <a:off x="-20015" y="1"/>
            <a:ext cx="12212015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75EBA58-8C31-B677-76B0-97E3588BDDFD}"/>
              </a:ext>
            </a:extLst>
          </p:cNvPr>
          <p:cNvSpPr/>
          <p:nvPr/>
        </p:nvSpPr>
        <p:spPr>
          <a:xfrm>
            <a:off x="8591550" y="218038"/>
            <a:ext cx="360045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Dealing with dew – a MAJOR problem!!</a:t>
            </a:r>
            <a:endParaRPr lang="en-US" sz="54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86285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A47F0E-73C3-5C67-2290-4986B4B0E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414" y="133350"/>
            <a:ext cx="8619679" cy="65722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DB9131E-FDA2-90F9-134E-067FC083CB06}"/>
              </a:ext>
            </a:extLst>
          </p:cNvPr>
          <p:cNvSpPr/>
          <p:nvPr/>
        </p:nvSpPr>
        <p:spPr>
          <a:xfrm>
            <a:off x="355808" y="2274838"/>
            <a:ext cx="2920791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Initial Results</a:t>
            </a:r>
          </a:p>
        </p:txBody>
      </p:sp>
    </p:spTree>
    <p:extLst>
      <p:ext uri="{BB962C8B-B14F-4D97-AF65-F5344CB8AC3E}">
        <p14:creationId xmlns:p14="http://schemas.microsoft.com/office/powerpoint/2010/main" val="42933029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971F49-41CF-6702-2266-B5FE494B59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871" y="130571"/>
            <a:ext cx="8756258" cy="659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07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8B39E-E535-E52B-C484-4BD919734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861" y="666683"/>
            <a:ext cx="11187404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Detecting molecular hydrogen line in Milky Way using Ptarmigan Triffid Military Phased Array Aerial</a:t>
            </a:r>
            <a:endParaRPr lang="en-GB" sz="48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450A7-C6E7-3416-C90F-A126A1EE1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845" y="2998095"/>
            <a:ext cx="10515600" cy="373532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Milky Way hydrogen detection used to be expensive but can now be achieved with very cheap equipment from Amazon/elsewhere, using Software Defined Radio (SDRs) and hydrogen line filter/pre-amp, and satellite dish/other aerial.</a:t>
            </a:r>
          </a:p>
          <a:p>
            <a:r>
              <a:rPr lang="en-US" sz="3200" dirty="0">
                <a:solidFill>
                  <a:schemeClr val="bg1"/>
                </a:solidFill>
              </a:rPr>
              <a:t>The Society of Amateur Radio Astronomers (USA/”SARA”) has a project for this called “Scope in a Box”, which led me to give this a try.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4846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61BD41-354D-A1D5-B261-FD35C9EC2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557" y="0"/>
            <a:ext cx="91028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7534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455739-CC67-61B1-6150-86DABF994F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416" y="131936"/>
            <a:ext cx="8150534" cy="633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185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CAADCC-BF1E-D713-C3A6-539435A62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EC2692A-7339-C6D4-925A-BF372AA6A05C}"/>
              </a:ext>
            </a:extLst>
          </p:cNvPr>
          <p:cNvSpPr/>
          <p:nvPr/>
        </p:nvSpPr>
        <p:spPr>
          <a:xfrm>
            <a:off x="6296490" y="1851469"/>
            <a:ext cx="4657649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Testing the new </a:t>
            </a:r>
            <a:r>
              <a:rPr lang="en-US" sz="5400" b="1" i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Nooelec</a:t>
            </a:r>
            <a:endParaRPr lang="en-US" sz="54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n-US" sz="5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1420MHz mesh aerial</a:t>
            </a:r>
          </a:p>
        </p:txBody>
      </p:sp>
    </p:spTree>
    <p:extLst>
      <p:ext uri="{BB962C8B-B14F-4D97-AF65-F5344CB8AC3E}">
        <p14:creationId xmlns:p14="http://schemas.microsoft.com/office/powerpoint/2010/main" val="25953680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15A83C-03D4-C875-3803-4703E39029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586"/>
            <a:ext cx="12192000" cy="648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447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8FF3068-7085-B257-DEA4-7559DB7DD02C}"/>
              </a:ext>
            </a:extLst>
          </p:cNvPr>
          <p:cNvSpPr/>
          <p:nvPr/>
        </p:nvSpPr>
        <p:spPr>
          <a:xfrm>
            <a:off x="0" y="189475"/>
            <a:ext cx="12192000" cy="71096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IMPORTANT ADVICE FOR NEWBEES WITH LITTLE KNOWLEDGE LIKE ME</a:t>
            </a:r>
            <a:r>
              <a:rPr lang="en-US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:</a:t>
            </a:r>
          </a:p>
          <a:p>
            <a:pPr algn="ctr"/>
            <a:endParaRPr lang="en-U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3200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Get </a:t>
            </a:r>
            <a:r>
              <a:rPr lang="en-US" sz="3200" b="1" i="1" u="sng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support and advice </a:t>
            </a:r>
            <a:r>
              <a:rPr lang="en-US" sz="3200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from BAA/SARA members.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3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Realize you need to </a:t>
            </a:r>
            <a:r>
              <a:rPr lang="en-US" sz="3200" b="1" i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dedicate lots of time </a:t>
            </a:r>
            <a:r>
              <a:rPr lang="en-US" sz="3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to get it working.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3200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Making mistakes and starting again is part of the fun.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3200" b="1" i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Don’t feel embarrassed</a:t>
            </a:r>
            <a:r>
              <a:rPr lang="en-US" sz="3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 that you do not know enough.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3200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If your kit works then do not get too worried when someone else says should be done differently – E.g. your aerial has too much ground noise/your dish isn’t deep enough or too deep.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3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Finally, </a:t>
            </a:r>
            <a:r>
              <a:rPr lang="en-US" sz="3200" b="1" i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do NOT estimate</a:t>
            </a:r>
            <a:r>
              <a:rPr lang="en-US" sz="3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 elevation and azimuth because your beamwidth seems large, </a:t>
            </a:r>
            <a:r>
              <a:rPr lang="en-US" sz="3200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MEASURE IT!</a:t>
            </a:r>
            <a:endParaRPr lang="en-US" sz="3200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</a:endParaRPr>
          </a:p>
          <a:p>
            <a:pPr marL="685800" indent="-685800" algn="ctr">
              <a:buFont typeface="Arial" panose="020B0604020202020204" pitchFamily="34" charset="0"/>
              <a:buChar char="•"/>
            </a:pPr>
            <a:endParaRPr lang="en-US" sz="3600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582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8B39E-E535-E52B-C484-4BD919734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458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PEOPLE I WOULD LIKE TO THANK AND WITHOUT WHO I WOULD NOT BE GIVING THIS TALK TODAY</a:t>
            </a:r>
            <a:endParaRPr lang="en-GB" sz="48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450A7-C6E7-3416-C90F-A126A1EE1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845" y="2080727"/>
            <a:ext cx="10515600" cy="4652688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Andrew Thomas from BAA for giving me the Ptarmigan Triffid Array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b="1" i="1" dirty="0">
                <a:solidFill>
                  <a:schemeClr val="bg1"/>
                </a:solidFill>
              </a:rPr>
              <a:t>From SARA:</a:t>
            </a:r>
          </a:p>
          <a:p>
            <a:r>
              <a:rPr lang="en-GB" dirty="0">
                <a:solidFill>
                  <a:schemeClr val="bg1"/>
                </a:solidFill>
              </a:rPr>
              <a:t>Lester Veenstra for his fantastic Scope in a Box concept and for sharing both hardware requirements and software with me and giving me great support.</a:t>
            </a:r>
          </a:p>
          <a:p>
            <a:r>
              <a:rPr lang="en-GB" dirty="0">
                <a:solidFill>
                  <a:schemeClr val="bg1"/>
                </a:solidFill>
              </a:rPr>
              <a:t>Ted Cline for the truly incredible mentoring he has given me and for his amazing ezRA software suite.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b="1" i="1" dirty="0">
                <a:solidFill>
                  <a:schemeClr val="bg1"/>
                </a:solidFill>
              </a:rPr>
              <a:t>From BAA/UKRAA:</a:t>
            </a:r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Andrew Thomas, Andrew Lutley, Paul Hearn – who have also helped me get my VLF receiver, magnetometer and meteor scatter experiments working</a:t>
            </a:r>
          </a:p>
          <a:p>
            <a:endParaRPr lang="en-GB" b="1" i="1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232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8B39E-E535-E52B-C484-4BD919734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458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IN THE INTERESTS OF FULL DISCLOSURE…</a:t>
            </a:r>
            <a:endParaRPr lang="en-GB" sz="48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450A7-C6E7-3416-C90F-A126A1EE1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24" y="1698171"/>
            <a:ext cx="11439331" cy="5035244"/>
          </a:xfrm>
        </p:spPr>
        <p:txBody>
          <a:bodyPr>
            <a:normAutofit lnSpcReduction="10000"/>
          </a:bodyPr>
          <a:lstStyle/>
          <a:p>
            <a:r>
              <a:rPr lang="en-GB" u="sng" dirty="0">
                <a:solidFill>
                  <a:schemeClr val="bg1"/>
                </a:solidFill>
              </a:rPr>
              <a:t>I was asked to give this talk to encourage others.</a:t>
            </a:r>
          </a:p>
          <a:p>
            <a:r>
              <a:rPr lang="en-GB" dirty="0">
                <a:solidFill>
                  <a:schemeClr val="bg1"/>
                </a:solidFill>
              </a:rPr>
              <a:t>I would definitely like to do that! I have a radio licence (M6THO) but this is only foundation licence and I know very little about electronics or science or engineering of radio.</a:t>
            </a:r>
          </a:p>
          <a:p>
            <a:r>
              <a:rPr lang="en-GB" u="sng" dirty="0">
                <a:solidFill>
                  <a:schemeClr val="bg1"/>
                </a:solidFill>
              </a:rPr>
              <a:t>HOWEVER:</a:t>
            </a:r>
          </a:p>
          <a:p>
            <a:r>
              <a:rPr lang="en-GB" dirty="0">
                <a:solidFill>
                  <a:schemeClr val="bg1"/>
                </a:solidFill>
              </a:rPr>
              <a:t>Although I got the following working in 2-3 months….</a:t>
            </a:r>
          </a:p>
          <a:p>
            <a:r>
              <a:rPr lang="en-GB" dirty="0">
                <a:solidFill>
                  <a:schemeClr val="bg1"/>
                </a:solidFill>
              </a:rPr>
              <a:t>It has taken hundreds of hours – I have been off work and this has given me the time.</a:t>
            </a:r>
          </a:p>
          <a:p>
            <a:r>
              <a:rPr lang="en-GB" dirty="0">
                <a:solidFill>
                  <a:schemeClr val="bg1"/>
                </a:solidFill>
              </a:rPr>
              <a:t>And taken a LOT of support to get there!</a:t>
            </a:r>
          </a:p>
          <a:p>
            <a:r>
              <a:rPr lang="en-GB" u="sng" dirty="0">
                <a:solidFill>
                  <a:schemeClr val="bg1"/>
                </a:solidFill>
              </a:rPr>
              <a:t>BUT IT IS VERY EXCITING!!! AND WORKS WHEN IT IS CLOUDY OR RAINING!!!!!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718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29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6B03F1D-AF2D-F582-F21B-54A5A10063FE}"/>
              </a:ext>
            </a:extLst>
          </p:cNvPr>
          <p:cNvSpPr/>
          <p:nvPr/>
        </p:nvSpPr>
        <p:spPr>
          <a:xfrm>
            <a:off x="424067" y="1848654"/>
            <a:ext cx="2387227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SARA Scope in a Box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AA6F11-1BAB-2911-9617-3D5F92BE73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AF47D87-9D09-AA20-69B9-9EC8F344208A}"/>
              </a:ext>
            </a:extLst>
          </p:cNvPr>
          <p:cNvSpPr/>
          <p:nvPr/>
        </p:nvSpPr>
        <p:spPr>
          <a:xfrm>
            <a:off x="2487939" y="4942049"/>
            <a:ext cx="970406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This aerial is not ideal as tuned to 1.7GHz rather than 1.4GHZ</a:t>
            </a:r>
          </a:p>
        </p:txBody>
      </p:sp>
    </p:spTree>
    <p:extLst>
      <p:ext uri="{BB962C8B-B14F-4D97-AF65-F5344CB8AC3E}">
        <p14:creationId xmlns:p14="http://schemas.microsoft.com/office/powerpoint/2010/main" val="852538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84EFE7-7B7F-F780-A1F5-D4CF84E3B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766" y="59408"/>
            <a:ext cx="4280036" cy="32495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2E6D4F-E4AF-2A7C-0713-9ADB589DD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702" y="3458182"/>
            <a:ext cx="4072436" cy="32495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E08EF6-C956-A68D-18C4-3D1F5107E4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7" y="1826816"/>
            <a:ext cx="3428851" cy="29642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4717AD-E3DE-54BB-2143-BFBB19D1EA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284" y="0"/>
            <a:ext cx="4291716" cy="42917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694347-C2F3-28A0-5713-2FDD4F004E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3" y="24234"/>
            <a:ext cx="3589311" cy="18660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1E01F7-EAD1-3FFC-B5F3-B297880CB5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935" y="4377447"/>
            <a:ext cx="2262778" cy="23894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EB1FF50-2145-A0A4-7573-29A2EFDF86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24" y="4727642"/>
            <a:ext cx="3232211" cy="186601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66CB606-83DD-740F-5843-6F3DEA975B73}"/>
              </a:ext>
            </a:extLst>
          </p:cNvPr>
          <p:cNvSpPr/>
          <p:nvPr/>
        </p:nvSpPr>
        <p:spPr>
          <a:xfrm>
            <a:off x="228524" y="5756062"/>
            <a:ext cx="113538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New 1.4GHz tuned aerial from </a:t>
            </a:r>
            <a:r>
              <a:rPr lang="en-US" sz="5400" b="1" i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Nooelec</a:t>
            </a:r>
            <a:endParaRPr lang="en-US" sz="54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131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84EFE7-7B7F-F780-A1F5-D4CF84E3B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766" y="59408"/>
            <a:ext cx="4280036" cy="32495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2E6D4F-E4AF-2A7C-0713-9ADB589DD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702" y="3458182"/>
            <a:ext cx="4072436" cy="32495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E08EF6-C956-A68D-18C4-3D1F5107E4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7" y="1826816"/>
            <a:ext cx="3428851" cy="29642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4717AD-E3DE-54BB-2143-BFBB19D1EA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284" y="0"/>
            <a:ext cx="4291716" cy="42917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694347-C2F3-28A0-5713-2FDD4F004E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3" y="24234"/>
            <a:ext cx="3589311" cy="18660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1E01F7-EAD1-3FFC-B5F3-B297880CB5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935" y="4377447"/>
            <a:ext cx="2262778" cy="23894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EB1FF50-2145-A0A4-7573-29A2EFDF86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24" y="4727642"/>
            <a:ext cx="3232211" cy="186601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66CB606-83DD-740F-5843-6F3DEA975B73}"/>
              </a:ext>
            </a:extLst>
          </p:cNvPr>
          <p:cNvSpPr/>
          <p:nvPr/>
        </p:nvSpPr>
        <p:spPr>
          <a:xfrm>
            <a:off x="228524" y="5756062"/>
            <a:ext cx="113538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New 1.4GHz tuned aerial from </a:t>
            </a:r>
            <a:r>
              <a:rPr lang="en-US" sz="5400" b="1" i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Nooelec</a:t>
            </a:r>
            <a:endParaRPr lang="en-US" sz="54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F67AC22-FE28-C195-F78F-EAC901A8111D}"/>
              </a:ext>
            </a:extLst>
          </p:cNvPr>
          <p:cNvSpPr/>
          <p:nvPr/>
        </p:nvSpPr>
        <p:spPr>
          <a:xfrm>
            <a:off x="0" y="2483200"/>
            <a:ext cx="1218474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MORE ABOUT THIS LATER</a:t>
            </a:r>
          </a:p>
        </p:txBody>
      </p:sp>
    </p:spTree>
    <p:extLst>
      <p:ext uri="{BB962C8B-B14F-4D97-AF65-F5344CB8AC3E}">
        <p14:creationId xmlns:p14="http://schemas.microsoft.com/office/powerpoint/2010/main" val="2348513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DDDEC4-F340-D01E-6895-5D1067096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5F458C-29AB-CF71-D4C5-B42CEE02689A}"/>
              </a:ext>
            </a:extLst>
          </p:cNvPr>
          <p:cNvSpPr/>
          <p:nvPr/>
        </p:nvSpPr>
        <p:spPr>
          <a:xfrm>
            <a:off x="4909761" y="554875"/>
            <a:ext cx="7350333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 have been very lucky</a:t>
            </a:r>
          </a:p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&amp; have been given one of these…</a:t>
            </a:r>
          </a:p>
          <a:p>
            <a:pPr algn="ctr"/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Ptarmigan Triffid Military Phased Array</a:t>
            </a:r>
          </a:p>
        </p:txBody>
      </p:sp>
    </p:spTree>
    <p:extLst>
      <p:ext uri="{BB962C8B-B14F-4D97-AF65-F5344CB8AC3E}">
        <p14:creationId xmlns:p14="http://schemas.microsoft.com/office/powerpoint/2010/main" val="15644872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768</TotalTime>
  <Words>853</Words>
  <Application>Microsoft Office PowerPoint</Application>
  <PresentationFormat>Widescreen</PresentationFormat>
  <Paragraphs>86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 Theme</vt:lpstr>
      <vt:lpstr>Detecting molecular hydrogen line in Milky Way using Ptarmigan Triffid Military Phased Bipole Array Aerial  Dr Andrew Thornett M6THO www.astronomy.me.uk  Talk for BAA RAG 13/11/2023</vt:lpstr>
      <vt:lpstr>Today’s talk is about setting up the 1420MHz radio telescope  In January I will be giving longer talk on the results and other work at Lichfield Radio Observatory (LRO)</vt:lpstr>
      <vt:lpstr>Detecting molecular hydrogen line in Milky Way using Ptarmigan Triffid Military Phased Array Aerial</vt:lpstr>
      <vt:lpstr>PEOPLE I WOULD LIKE TO THANK AND WITHOUT WHO I WOULD NOT BE GIVING THIS TALK TODAY</vt:lpstr>
      <vt:lpstr>IN THE INTERESTS OF FULL DISCLOSURE…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started in radio- astronomy, Equipment, software, projects</dc:title>
  <dc:creator>Andrew Thornett</dc:creator>
  <cp:lastModifiedBy>Andrew Thornett</cp:lastModifiedBy>
  <cp:revision>77</cp:revision>
  <dcterms:created xsi:type="dcterms:W3CDTF">2023-09-22T19:29:47Z</dcterms:created>
  <dcterms:modified xsi:type="dcterms:W3CDTF">2023-11-13T17:20:29Z</dcterms:modified>
</cp:coreProperties>
</file>